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5108cc0d67494e4f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5108cc0d67494e4f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5108cc0d67494e4f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5108cc0d67494e4f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5108cc0d67494e4f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5108cc0d67494e4f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5108cc0d67494e4f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5108cc0d67494e4f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5108cc0d67494e4f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5108cc0d67494e4f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5108cc0d67494e4f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5108cc0d67494e4f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5108cc0d67494e4f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5108cc0d67494e4f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5108cc0d67494e4f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5108cc0d67494e4f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5108cc0d67494e4f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5108cc0d67494e4f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5108cc0d67494e4f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5108cc0d67494e4f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5108cc0d67494e4f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5108cc0d67494e4f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Relationship Id="rId4" Type="http://schemas.openxmlformats.org/officeDocument/2006/relationships/image" Target="../media/image6.jpg"/><Relationship Id="rId5" Type="http://schemas.openxmlformats.org/officeDocument/2006/relationships/image" Target="../media/image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673931"/>
            <a:ext cx="8520600" cy="279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solidFill>
                  <a:schemeClr val="accent4"/>
                </a:solidFill>
              </a:rPr>
              <a:t>Faculdade e Escola Técnica Dama </a:t>
            </a:r>
            <a:endParaRPr sz="3000">
              <a:solidFill>
                <a:schemeClr val="accent4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solidFill>
                  <a:schemeClr val="accent4"/>
                </a:solidFill>
              </a:rPr>
              <a:t>Professora Cleide </a:t>
            </a:r>
            <a:endParaRPr sz="3000">
              <a:solidFill>
                <a:schemeClr val="accent4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accent4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100">
                <a:solidFill>
                  <a:schemeClr val="accent4"/>
                </a:solidFill>
              </a:rPr>
              <a:t>Mamografia- Manobra de Eklund </a:t>
            </a:r>
            <a:endParaRPr sz="3100">
              <a:solidFill>
                <a:schemeClr val="accent4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accent4"/>
              </a:solidFill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3860391"/>
            <a:ext cx="8520600" cy="98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chemeClr val="accent4"/>
                </a:solidFill>
              </a:rPr>
              <a:t>Aluna Simone de Souza </a:t>
            </a:r>
            <a:endParaRPr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chemeClr val="accent4"/>
                </a:solidFill>
              </a:rPr>
              <a:t>ORIENTAÇÕES NECESSÁRIAS</a:t>
            </a:r>
            <a:endParaRPr>
              <a:solidFill>
                <a:schemeClr val="accent4"/>
              </a:solidFill>
            </a:endParaRPr>
          </a:p>
        </p:txBody>
      </p:sp>
      <p:sp>
        <p:nvSpPr>
          <p:cNvPr id="114" name="Google Shape;114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00">
                <a:solidFill>
                  <a:schemeClr val="accent4"/>
                </a:solidFill>
              </a:rPr>
              <a:t>I - Preparo - No dia do exame, não usar talco, desodorante ou creme nas mamas e na região das axilas. </a:t>
            </a:r>
            <a:endParaRPr sz="2100">
              <a:solidFill>
                <a:schemeClr val="accent4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sz="2100">
                <a:solidFill>
                  <a:schemeClr val="accent4"/>
                </a:solidFill>
              </a:rPr>
              <a:t>II - Observações - Este exame é realizado somente com solicitação médica. - De preferência, recomenda-se marcar a mamografia do 5º ao 10º dia do ciclo menstrual - contando-se a partir do primeiro dia da menstruação -, pois as mamas são menos doloridas nesse intervalo, ou em período determinado pelo médico solicitante. - Importante - Necessário intervalo de 06 meses entre a cirurgia para colocação da prótese e a realização do exame. - É necessário apresentar resultados anteriores, se houver. III - Contra-indicação - Este exame não deve ser realizado em gestantes.</a:t>
            </a:r>
            <a:endParaRPr sz="210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3"/>
          <p:cNvSpPr txBox="1"/>
          <p:nvPr>
            <p:ph type="title"/>
          </p:nvPr>
        </p:nvSpPr>
        <p:spPr>
          <a:xfrm>
            <a:off x="331075" y="344265"/>
            <a:ext cx="2808000" cy="567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chemeClr val="accent4"/>
                </a:solidFill>
              </a:rPr>
              <a:t>Mamografia com próteses </a:t>
            </a:r>
            <a:endParaRPr>
              <a:solidFill>
                <a:schemeClr val="accent4"/>
              </a:solidFill>
            </a:endParaRPr>
          </a:p>
        </p:txBody>
      </p:sp>
      <p:sp>
        <p:nvSpPr>
          <p:cNvPr id="120" name="Google Shape;120;p23"/>
          <p:cNvSpPr txBox="1"/>
          <p:nvPr>
            <p:ph idx="1" type="body"/>
          </p:nvPr>
        </p:nvSpPr>
        <p:spPr>
          <a:xfrm>
            <a:off x="331083" y="1125775"/>
            <a:ext cx="4923600" cy="376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pt-BR" sz="1750">
                <a:solidFill>
                  <a:schemeClr val="accent4"/>
                </a:solidFill>
              </a:rPr>
              <a:t>- Este exame é direcionado tanto para mulheres assintomáticas com próteses mamárias, para a detecção precoce do câncer da mama, como para clientes com sintomatologia clínica ou achados palpatórios, para esclarecimento diagnóstico. - Recomenda-se a realização anual da mamografia em todas as mulheres, dos 40 aos 60 anos, para o rastreamento e a detecção precoce do câncer de mama. Após os 60 anos, a periodicidade fica a critério do médico solicitante.</a:t>
            </a:r>
            <a:endParaRPr sz="1750">
              <a:solidFill>
                <a:schemeClr val="accent4"/>
              </a:solidFill>
            </a:endParaRPr>
          </a:p>
        </p:txBody>
      </p:sp>
      <p:pic>
        <p:nvPicPr>
          <p:cNvPr id="121" name="Google Shape;12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4675" y="691650"/>
            <a:ext cx="3584524" cy="376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62950" y="803025"/>
            <a:ext cx="5674700" cy="3682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solidFill>
                  <a:schemeClr val="accent4"/>
                </a:solidFill>
              </a:rPr>
              <a:t>História da mamografia </a:t>
            </a:r>
            <a:endParaRPr sz="2500">
              <a:solidFill>
                <a:schemeClr val="accent4"/>
              </a:solidFill>
            </a:endParaRPr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chemeClr val="accent4"/>
                </a:solidFill>
              </a:rPr>
              <a:t>A história da mamografia iniciou-se com Salomon, cirurgião alemão que, em 1913, estudou a aplicação da radiologia nas doenças da mama. As primeiras radiografias das mamas foram realizadas por Romagnoli, em 1931, que chamou a atenção para o diagnóstico precoce do câncer de mama.</a:t>
            </a:r>
            <a:endParaRPr>
              <a:solidFill>
                <a:schemeClr val="accent4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>
                <a:solidFill>
                  <a:schemeClr val="accent4"/>
                </a:solidFill>
              </a:rPr>
              <a:t>A técnica radiográfica empregada é de baixa quilovoltagem e alta miliamperagem. A primeira máquina dedicada à mamografia foi lançada em 1966. Até então, as imagens mamográficas eram produzidas por máquinas convencionais de raios-X, que produziam imagens muito pobres e aplicavam altas doses de radiação no paciente.</a:t>
            </a:r>
            <a:endParaRPr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chemeClr val="accent4"/>
                </a:solidFill>
              </a:rPr>
              <a:t>O que é a manobra de Eklund </a:t>
            </a:r>
            <a:endParaRPr>
              <a:solidFill>
                <a:schemeClr val="accent4"/>
              </a:solidFill>
            </a:endParaRPr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pt-BR" sz="2100">
                <a:solidFill>
                  <a:schemeClr val="accent4"/>
                </a:solidFill>
              </a:rPr>
              <a:t>Eklund: Esta é uma manobra especialmente para mamas com implante de silicone, a realização deste exame deve ser realizada com precaução, para evitar a ruptura da prótese. São realizadas as incidências de rotina para avaliar o contorno da prótese e o tecido mamário circundante. No método de eklund, todo o tecido glandular e puxado anteriormente, o implante é empurrado contra a parede torácica e a placa de compressão posicionada sobre o tecido mamário localizado anteriormente ao implante.</a:t>
            </a:r>
            <a:endParaRPr sz="210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F9900"/>
                </a:solidFill>
              </a:rPr>
              <a:t>Manobra de Eklund </a:t>
            </a:r>
            <a:endParaRPr>
              <a:solidFill>
                <a:srgbClr val="FF9900"/>
              </a:solidFill>
            </a:endParaRPr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pt-BR" sz="1800">
                <a:solidFill>
                  <a:schemeClr val="accent4"/>
                </a:solidFill>
              </a:rPr>
              <a:t>IMAGEM 1 - Posicionamento da mama com a prótese tracionando a mama e a prótese. Esta tem por finalidade estudar mama e , principalmente, a parede da prótese. IMAGEM 2 - Manobra de Eklund (1º PASSO)- Com uma das mãos deve-se tracionar somente a mama e, com a outra, massagear a prótese para que esta saia do campo da radiografia.</a:t>
            </a:r>
            <a:endParaRPr sz="1800">
              <a:solidFill>
                <a:schemeClr val="accent4"/>
              </a:solidFill>
            </a:endParaRPr>
          </a:p>
        </p:txBody>
      </p:sp>
      <p:sp>
        <p:nvSpPr>
          <p:cNvPr id="74" name="Google Shape;74;p1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5" name="Google Shape;7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2400" y="1269175"/>
            <a:ext cx="3866301" cy="3182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idx="1" type="body"/>
          </p:nvPr>
        </p:nvSpPr>
        <p:spPr>
          <a:xfrm>
            <a:off x="311700" y="652400"/>
            <a:ext cx="3999900" cy="391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900">
                <a:solidFill>
                  <a:schemeClr val="accent4"/>
                </a:solidFill>
              </a:rPr>
              <a:t>IMAGEM 3 - Manobra de Eklund(2º PASSO) - Somente a mama deve ser comprimida, e a prótese retirada para fora do campo da radiografia.</a:t>
            </a:r>
            <a:endParaRPr sz="1900">
              <a:solidFill>
                <a:schemeClr val="accent4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accent4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sz="1900">
                <a:solidFill>
                  <a:schemeClr val="accent4"/>
                </a:solidFill>
              </a:rPr>
              <a:t>IMAGEM 4 - Manobra de Eklund(3º PASSO)- A compressão é concluida é o resultado final será uma radiografia livre da prótese.</a:t>
            </a:r>
            <a:endParaRPr sz="1900">
              <a:solidFill>
                <a:schemeClr val="accent4"/>
              </a:solidFill>
            </a:endParaRPr>
          </a:p>
        </p:txBody>
      </p:sp>
      <p:sp>
        <p:nvSpPr>
          <p:cNvPr id="81" name="Google Shape;81;p1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2" name="Google Shape;8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2400" y="1008425"/>
            <a:ext cx="3999900" cy="3204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>
            <p:ph idx="1" type="body"/>
          </p:nvPr>
        </p:nvSpPr>
        <p:spPr>
          <a:xfrm>
            <a:off x="332925" y="857655"/>
            <a:ext cx="3999900" cy="3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chemeClr val="accent4"/>
                </a:solidFill>
              </a:rPr>
              <a:t>Pós Manobra de Eklund.</a:t>
            </a:r>
            <a:endParaRPr sz="2000">
              <a:solidFill>
                <a:schemeClr val="accent4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sz="2000">
                <a:solidFill>
                  <a:schemeClr val="accent4"/>
                </a:solidFill>
              </a:rPr>
              <a:t>A imagem ao lado é do Livro" Doenças da Mama- Diagnóstico e Tratamento" Autores Basset. Jackson Jahan. FU. Gold</a:t>
            </a:r>
            <a:endParaRPr sz="2000">
              <a:solidFill>
                <a:schemeClr val="accent4"/>
              </a:solidFill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92654" y="1095375"/>
            <a:ext cx="3333750" cy="2952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>
            <p:ph idx="1" type="body"/>
          </p:nvPr>
        </p:nvSpPr>
        <p:spPr>
          <a:xfrm>
            <a:off x="0" y="152400"/>
            <a:ext cx="2810400" cy="380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chemeClr val="accent4"/>
                </a:solidFill>
              </a:rPr>
              <a:t>A importância da manobra de Eklund</a:t>
            </a:r>
            <a:endParaRPr sz="2000">
              <a:solidFill>
                <a:schemeClr val="accent4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chemeClr val="accent4"/>
                </a:solidFill>
              </a:rPr>
              <a:t>Paciente 57 anos teve câncer na mama esquerda há 5 anos, imagem com a presença de fios de sutura..</a:t>
            </a:r>
            <a:endParaRPr sz="2000">
              <a:solidFill>
                <a:schemeClr val="accent4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chemeClr val="accent4"/>
                </a:solidFill>
              </a:rPr>
              <a:t>IMAGEM GENTILMENTE CEDIDA PELA TÉCNICA ANA DINI</a:t>
            </a:r>
            <a:endParaRPr sz="2000">
              <a:solidFill>
                <a:schemeClr val="accent4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chemeClr val="accent4"/>
                </a:solidFill>
              </a:rPr>
              <a:t>Tecnóloga em Radiologia na empresa Hospital Pedro I</a:t>
            </a:r>
            <a:endParaRPr sz="1100">
              <a:solidFill>
                <a:schemeClr val="accent4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</a:endParaRPr>
          </a:p>
        </p:txBody>
      </p:sp>
      <p:pic>
        <p:nvPicPr>
          <p:cNvPr id="94" name="Google Shape;9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10400" y="152400"/>
            <a:ext cx="2502325" cy="483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65125" y="152400"/>
            <a:ext cx="3526475" cy="2419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49200" y="2855775"/>
            <a:ext cx="3190001" cy="2135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/>
          <p:nvPr>
            <p:ph idx="1" type="body"/>
          </p:nvPr>
        </p:nvSpPr>
        <p:spPr>
          <a:xfrm>
            <a:off x="277800" y="431850"/>
            <a:ext cx="39999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00">
                <a:solidFill>
                  <a:schemeClr val="accent4"/>
                </a:solidFill>
              </a:rPr>
              <a:t>PRINCIPAIS INDICAÇÕES</a:t>
            </a:r>
            <a:endParaRPr sz="2100">
              <a:solidFill>
                <a:schemeClr val="accent4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sz="2100">
                <a:solidFill>
                  <a:schemeClr val="accent4"/>
                </a:solidFill>
              </a:rPr>
              <a:t>- Exame direcionado para mulheres com próteses mamárias: -- assintomáticas, para detecção precoce do câncer da mama. -- como exame diagnóstico, nas pacientes com sintomatologia clínica ou achados palpatórios.</a:t>
            </a:r>
            <a:endParaRPr sz="2100">
              <a:solidFill>
                <a:schemeClr val="accent4"/>
              </a:solidFill>
            </a:endParaRPr>
          </a:p>
        </p:txBody>
      </p:sp>
      <p:sp>
        <p:nvSpPr>
          <p:cNvPr id="102" name="Google Shape;102;p20"/>
          <p:cNvSpPr txBox="1"/>
          <p:nvPr>
            <p:ph idx="2" type="body"/>
          </p:nvPr>
        </p:nvSpPr>
        <p:spPr>
          <a:xfrm>
            <a:off x="4832400" y="431875"/>
            <a:ext cx="39999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00">
                <a:solidFill>
                  <a:schemeClr val="accent4"/>
                </a:solidFill>
              </a:rPr>
              <a:t>REGIÕES ESTUDADAS</a:t>
            </a:r>
            <a:endParaRPr sz="2100">
              <a:solidFill>
                <a:schemeClr val="accent4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 sz="2100">
                <a:solidFill>
                  <a:schemeClr val="accent4"/>
                </a:solidFill>
              </a:rPr>
              <a:t>- Mamas, próteses mamárias e axilas.</a:t>
            </a:r>
            <a:endParaRPr sz="210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chemeClr val="accent4"/>
                </a:solidFill>
              </a:rPr>
              <a:t>A localização do implante pode influenciar no exame </a:t>
            </a:r>
            <a:endParaRPr>
              <a:solidFill>
                <a:schemeClr val="accent4"/>
              </a:solidFill>
            </a:endParaRPr>
          </a:p>
        </p:txBody>
      </p:sp>
      <p:sp>
        <p:nvSpPr>
          <p:cNvPr id="108" name="Google Shape;108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pt-BR" sz="2100">
                <a:solidFill>
                  <a:schemeClr val="accent4"/>
                </a:solidFill>
              </a:rPr>
              <a:t>   Há duas posições básicas de inserção do implante mamário: atrás da glândula mamária e atrás do músculo peitoral. Do ponto de vista radiológico, os implantes colocados atrás do músculo peitoral são os que possibilitam melhor deslocamento posterior com exposição completa da glândula mamária para a realização da mamografia."</a:t>
            </a:r>
            <a:endParaRPr sz="210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